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257" r:id="rId3"/>
    <p:sldId id="356" r:id="rId5"/>
    <p:sldId id="350" r:id="rId6"/>
    <p:sldId id="357" r:id="rId7"/>
    <p:sldId id="388" r:id="rId8"/>
    <p:sldId id="418" r:id="rId9"/>
    <p:sldId id="389" r:id="rId10"/>
    <p:sldId id="387" r:id="rId11"/>
    <p:sldId id="390" r:id="rId12"/>
    <p:sldId id="435" r:id="rId13"/>
    <p:sldId id="434" r:id="rId14"/>
    <p:sldId id="420" r:id="rId15"/>
    <p:sldId id="419" r:id="rId16"/>
    <p:sldId id="421" r:id="rId17"/>
    <p:sldId id="430" r:id="rId18"/>
    <p:sldId id="432" r:id="rId19"/>
    <p:sldId id="281" r:id="rId20"/>
  </p:sldIdLst>
  <p:sldSz cx="12192000" cy="6858000"/>
  <p:notesSz cx="6858000" cy="9144000"/>
  <p:embeddedFontLst>
    <p:embeddedFont>
      <p:font typeface="Impact" panose="020B0806030902050204" pitchFamily="34" charset="0"/>
      <p:regular r:id="rId25"/>
    </p:embeddedFont>
    <p:embeddedFont>
      <p:font typeface="Copperplate Gothic Bold" panose="020E0705020206020404" pitchFamily="34" charset="0"/>
      <p:regular r:id="rId26"/>
    </p:embeddedFont>
    <p:embeddedFont>
      <p:font typeface="华文宋体" panose="02010600040101010101" pitchFamily="2" charset="-122"/>
      <p:regular r:id="rId27"/>
    </p:embeddedFont>
    <p:embeddedFont>
      <p:font typeface="仿宋" panose="02010609060101010101" pitchFamily="49" charset="-122"/>
      <p:regular r:id="rId28"/>
    </p:embeddedFont>
    <p:embeddedFont>
      <p:font typeface="微软雅黑" panose="020B0503020204020204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23538D"/>
    <a:srgbClr val="204C82"/>
    <a:srgbClr val="3379CD"/>
    <a:srgbClr val="339933"/>
    <a:srgbClr val="00CC00"/>
    <a:srgbClr val="28A9D6"/>
    <a:srgbClr val="7FCCE7"/>
    <a:srgbClr val="4AB7DC"/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90750" autoAdjust="0"/>
  </p:normalViewPr>
  <p:slideViewPr>
    <p:cSldViewPr showGuides="1">
      <p:cViewPr>
        <p:scale>
          <a:sx n="66" d="100"/>
          <a:sy n="66" d="100"/>
        </p:scale>
        <p:origin x="-1476" y="-420"/>
      </p:cViewPr>
      <p:guideLst>
        <p:guide orient="horz" pos="399"/>
        <p:guide orient="horz" pos="1282"/>
        <p:guide orient="horz" pos="3793"/>
        <p:guide orient="horz" pos="3113"/>
        <p:guide orient="horz" pos="2672"/>
        <p:guide orient="horz" pos="3268"/>
        <p:guide pos="3862"/>
        <p:guide pos="836"/>
        <p:guide pos="7680"/>
        <p:guide pos="7015"/>
        <p:guide pos="1263"/>
        <p:guide pos="6358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4854" y="-96"/>
      </p:cViewPr>
      <p:guideLst>
        <p:guide orient="horz" pos="2855"/>
        <p:guide pos="217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BFD89-BB28-47C4-8202-677F6E447B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3D1DB-4B89-4B9E-99FA-51A04CF95A3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228866"/>
            <a:ext cx="12192000" cy="18482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422108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3"/>
          <p:cNvSpPr txBox="1"/>
          <p:nvPr userDrawn="1"/>
        </p:nvSpPr>
        <p:spPr>
          <a:xfrm>
            <a:off x="3402260" y="2567806"/>
            <a:ext cx="5387481" cy="1076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润泽科技数据中心</a:t>
            </a:r>
            <a:endParaRPr lang="zh-CN" altLang="en-US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2"/>
          <p:cNvSpPr txBox="1"/>
          <p:nvPr userDrawn="1"/>
        </p:nvSpPr>
        <p:spPr>
          <a:xfrm>
            <a:off x="4899660" y="6156325"/>
            <a:ext cx="27717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-34" y="206084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00" y="196850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94211"/>
            <a:ext cx="8466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339933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sz="2400" b="1" dirty="0" smtClean="0">
                <a:solidFill>
                  <a:schemeClr val="accent1"/>
                </a:solidFill>
              </a:rPr>
              <a:t>目录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3" name="图片 2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65515" y="22796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1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65490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2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4453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3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4740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4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4740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5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05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0080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6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06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5469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2626517"/>
            <a:ext cx="12192000" cy="1714585"/>
          </a:xfrm>
          <a:prstGeom prst="rect">
            <a:avLst/>
          </a:prstGeom>
          <a:solidFill>
            <a:schemeClr val="accent1"/>
          </a:solidFill>
          <a:ln>
            <a:solidFill>
              <a:srgbClr val="339933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 userDrawn="1"/>
        </p:nvSpPr>
        <p:spPr>
          <a:xfrm>
            <a:off x="3876871" y="2822089"/>
            <a:ext cx="443825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华康俪金黑W8" pitchFamily="49" charset="-122"/>
              </a:rPr>
              <a:t>谢谢</a:t>
            </a:r>
            <a:endParaRPr lang="zh-CN" altLang="en-US" sz="115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华康俪金黑W8" pitchFamily="49" charset="-122"/>
              <a:ea typeface="华康俪金黑W8" pitchFamily="49" charset="-122"/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-34" y="2597856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42"/>
          <p:cNvSpPr txBox="1"/>
          <p:nvPr userDrawn="1"/>
        </p:nvSpPr>
        <p:spPr>
          <a:xfrm>
            <a:off x="4858385" y="6093460"/>
            <a:ext cx="27844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60740" y="356235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3"/>
          <p:cNvSpPr txBox="1"/>
          <p:nvPr/>
        </p:nvSpPr>
        <p:spPr>
          <a:xfrm>
            <a:off x="3287688" y="3212976"/>
            <a:ext cx="5387481" cy="5835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列头柜维护操作流程培训</a:t>
            </a:r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04312" y="4869160"/>
            <a:ext cx="266429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培训讲师：</a:t>
            </a:r>
            <a:endParaRPr lang="en-US" altLang="zh-CN" dirty="0" smtClean="0"/>
          </a:p>
          <a:p>
            <a:r>
              <a:rPr lang="zh-CN" altLang="en-US" dirty="0" smtClean="0"/>
              <a:t>培训日期：</a:t>
            </a:r>
            <a:endParaRPr lang="zh-CN" altLang="en-US" dirty="0">
              <a:latin typeface="+mj-ea"/>
              <a:ea typeface="+mj-ea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31504" y="980728"/>
            <a:ext cx="5184576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先提条件及安全保障</a:t>
            </a:r>
            <a:endParaRPr lang="zh-CN" altLang="en-US" sz="2000" b="1" dirty="0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831851" y="1989227"/>
          <a:ext cx="8128000" cy="38709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3640"/>
                <a:gridCol w="73043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准备工作及回退计划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经过相关领导及部门的变更审批流程；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通报监控值班人员。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穿戴必备的个人防护用品；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4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维护工作应至少</a:t>
                      </a:r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人配合进行，互相监护；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5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MOP</a:t>
                      </a: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程序文档及维护记录表；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6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>
                          <a:sym typeface="+mn-ea"/>
                        </a:rPr>
                        <a:t>大小螺丝刀一套， 柜门钥匙一把，绝缘手套，干抹布、人字梯、绝缘手套</a:t>
                      </a:r>
                      <a:endParaRPr lang="zh-CN" altLang="en-US" sz="1600">
                        <a:sym typeface="+mn-ea"/>
                      </a:endParaRPr>
                    </a:p>
                    <a:p>
                      <a:pPr marL="0" marR="0" indent="0" algn="l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sym typeface="+mn-ea"/>
                        </a:rPr>
                        <a:t>，热成像仪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7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 dirty="0">
                          <a:latin typeface="+mn-ea"/>
                          <a:sym typeface="+mn-ea"/>
                        </a:rPr>
                        <a:t>维护作业过程中若发生异常，不可强行操作，应立即停止操作，对设备问题进行讨论、判定，采取恢复回退操作或隔离措施，待查明问题并修复完成后方可继续按照标准操作程序进行操作。</a:t>
                      </a:r>
                      <a:endParaRPr lang="zh-CN" altLang="en-US" sz="1600" dirty="0">
                        <a:latin typeface="+mn-ea"/>
                        <a:ea typeface="+mn-ea"/>
                        <a:sym typeface="+mn-ea"/>
                      </a:endParaRPr>
                    </a:p>
                    <a:p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accent1"/>
                </a:solidFill>
                <a:latin typeface="+mn-ea"/>
              </a:rPr>
              <a:t>机房列头柜维护操作流程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TextBox 4"/>
          <p:cNvSpPr txBox="1"/>
          <p:nvPr/>
        </p:nvSpPr>
        <p:spPr>
          <a:xfrm>
            <a:off x="1669667" y="1432984"/>
            <a:ext cx="424847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运行环境检查</a:t>
            </a:r>
            <a:endParaRPr lang="zh-CN" altLang="en-US" sz="2000" b="1" dirty="0"/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custDataLst>
              <p:tags r:id="rId1"/>
            </p:custDataLst>
          </p:nvPr>
        </p:nvGraphicFramePr>
        <p:xfrm>
          <a:off x="1847528" y="2399748"/>
          <a:ext cx="8496944" cy="25984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1027"/>
                <a:gridCol w="7635917"/>
              </a:tblGrid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序号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12185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600" dirty="0">
                          <a:latin typeface="+mn-ea"/>
                          <a:ea typeface="+mn-ea"/>
                        </a:rPr>
                        <a:t>操作步骤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1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检查确认设备周边无杂物堆放，无易燃易爆物品；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6184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2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检查机房内部没有异响、异味、孔洞、漏水等情况；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525" marR="9525" marT="9525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9601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latin typeface="+mn-ea"/>
                          <a:ea typeface="+mn-ea"/>
                        </a:rPr>
                        <a:t>3</a:t>
                      </a:r>
                      <a:endParaRPr lang="zh-CN" altLang="en-US" sz="1600" dirty="0">
                        <a:latin typeface="+mn-ea"/>
                        <a:ea typeface="+mn-ea"/>
                      </a:endParaRP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charset="-122"/>
                          <a:ea typeface="微软雅黑" panose="020B0503020204020204" charset="-122"/>
                        </a:rPr>
                        <a:t>设备周围没有影响设备操作的杂物。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charset="-122"/>
                        <a:ea typeface="微软雅黑" panose="020B0503020204020204" charset="-122"/>
                      </a:endParaRPr>
                    </a:p>
                  </a:txBody>
                  <a:tcPr marL="9525" marR="9525" marT="9525" marB="0"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 dirty="0">
                <a:solidFill>
                  <a:schemeClr val="accent1"/>
                </a:solidFill>
                <a:latin typeface="+mn-ea"/>
              </a:rPr>
              <a:t>机房列头柜维护操作流程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n-ea"/>
              </a:rPr>
              <a:t>机房列头柜维护操作流程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73605" y="1156335"/>
            <a:ext cx="737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机房列头柜二次线检查及紧固</a:t>
            </a:r>
            <a:endParaRPr lang="zh-CN" altLang="en-US" b="1"/>
          </a:p>
        </p:txBody>
      </p:sp>
      <p:sp>
        <p:nvSpPr>
          <p:cNvPr id="3" name="文本框 2"/>
          <p:cNvSpPr txBox="1"/>
          <p:nvPr/>
        </p:nvSpPr>
        <p:spPr>
          <a:xfrm>
            <a:off x="876935" y="3415665"/>
            <a:ext cx="50171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zh-CN" altLang="en-US"/>
              <a:t>查看列头柜运行正常，无异常告警；</a:t>
            </a:r>
            <a:endParaRPr lang="zh-CN" altLang="en-US"/>
          </a:p>
        </p:txBody>
      </p:sp>
      <p:pic>
        <p:nvPicPr>
          <p:cNvPr id="6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20" y="1840865"/>
            <a:ext cx="3268980" cy="4126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5260" y="2517140"/>
            <a:ext cx="264287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戴好绝缘手套,用钥匙打开列头柜三个柜门，用螺丝刀对二次线端子排螺丝进行紧固</a:t>
            </a:r>
            <a:endParaRPr lang="zh-CN" altLang="en-US"/>
          </a:p>
        </p:txBody>
      </p:sp>
      <p:pic>
        <p:nvPicPr>
          <p:cNvPr id="4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130" y="1510030"/>
            <a:ext cx="3157220" cy="46875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922645" y="3129280"/>
            <a:ext cx="21628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</a:t>
            </a:r>
            <a:r>
              <a:rPr lang="zh-CN" altLang="en-US"/>
              <a:t>用螺丝刀对信号采集模块螺丝进行紧固</a:t>
            </a:r>
            <a:endParaRPr lang="zh-CN" altLang="en-US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455" y="1510030"/>
            <a:ext cx="3094990" cy="486854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214880" y="1033780"/>
            <a:ext cx="737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机房列头柜二次线检查及紧固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73660" y="2965450"/>
            <a:ext cx="32499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4、用螺丝刀对各指示灯螺丝进行紧固</a:t>
            </a:r>
            <a:endParaRPr lang="zh-CN" altLang="en-US"/>
          </a:p>
        </p:txBody>
      </p:sp>
      <p:pic>
        <p:nvPicPr>
          <p:cNvPr id="6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2815" y="2036445"/>
            <a:ext cx="2820670" cy="429831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850380" y="2938780"/>
            <a:ext cx="16217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5、紧固完毕，检查工具是否齐全</a:t>
            </a:r>
            <a:endParaRPr lang="zh-CN" altLang="en-US"/>
          </a:p>
        </p:txBody>
      </p:sp>
      <p:pic>
        <p:nvPicPr>
          <p:cNvPr id="8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710" y="2258695"/>
            <a:ext cx="2983865" cy="39668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186940" y="1006475"/>
            <a:ext cx="737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机房列头柜二次线检查及紧固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75260" y="2517140"/>
            <a:ext cx="26428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/>
              <a:t>1</a:t>
            </a:r>
            <a:r>
              <a:t>、戴好绝缘手套、固定人字梯，查看并确保列头柜顶部无杂物；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922645" y="3129280"/>
            <a:ext cx="2162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2</a:t>
            </a:r>
            <a:r>
              <a:rPr lang="zh-CN" altLang="en-US"/>
              <a:t>、</a:t>
            </a:r>
            <a:r>
              <a:t>用干抹布清洁列头柜外壳。</a:t>
            </a:r>
          </a:p>
        </p:txBody>
      </p:sp>
      <p:pic>
        <p:nvPicPr>
          <p:cNvPr id="8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340" y="1771015"/>
            <a:ext cx="2792095" cy="4347210"/>
          </a:xfrm>
          <a:prstGeom prst="rect">
            <a:avLst/>
          </a:prstGeom>
        </p:spPr>
      </p:pic>
      <p:pic>
        <p:nvPicPr>
          <p:cNvPr id="9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650" y="1771015"/>
            <a:ext cx="2783205" cy="434848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173605" y="1156335"/>
            <a:ext cx="737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列头柜清扫</a:t>
            </a:r>
            <a:endParaRPr lang="zh-CN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+mn-ea"/>
              </a:rPr>
              <a:t>机房列头柜维护操作流程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73605" y="1156335"/>
            <a:ext cx="7378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列头柜线路连接点热成像检查</a:t>
            </a:r>
            <a:endParaRPr lang="zh-CN" altLang="en-US" b="1"/>
          </a:p>
        </p:txBody>
      </p:sp>
      <p:sp>
        <p:nvSpPr>
          <p:cNvPr id="7" name="文本框 6"/>
          <p:cNvSpPr txBox="1"/>
          <p:nvPr/>
        </p:nvSpPr>
        <p:spPr>
          <a:xfrm>
            <a:off x="151130" y="2432685"/>
            <a:ext cx="27336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zh-CN" altLang="en-US"/>
              <a:t>用热成像仪对各个线路连接点进行温度测量；并记录高温度点。</a:t>
            </a:r>
            <a:endParaRPr lang="zh-CN" altLang="en-US"/>
          </a:p>
        </p:txBody>
      </p:sp>
      <p:pic>
        <p:nvPicPr>
          <p:cNvPr id="8" name="图片 2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4805" y="1772920"/>
            <a:ext cx="2927985" cy="43681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952490" y="2221865"/>
            <a:ext cx="22136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、查看列头柜运行正常，无新增告警。</a:t>
            </a:r>
            <a:endParaRPr lang="zh-CN" altLang="en-US"/>
          </a:p>
        </p:txBody>
      </p:sp>
      <p:pic>
        <p:nvPicPr>
          <p:cNvPr id="11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100" y="1650365"/>
            <a:ext cx="3383280" cy="4210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34" name="直接连接符 33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154940" y="17728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154940" y="206084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159490" y="184482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2424754" y="1873807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培训目标及培训要求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424754" y="2759787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+mn-ea"/>
                </a:rPr>
                <a:t>设备介绍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424754" y="3645767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+mn-ea"/>
                </a:rPr>
                <a:t>机房列头柜维护操作流程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培训目标及培训要求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83432" y="1196752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培训目标</a:t>
            </a:r>
            <a:endParaRPr lang="zh-CN" altLang="en-US" sz="2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83432" y="3399383"/>
            <a:ext cx="151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培训目标</a:t>
            </a:r>
            <a:endParaRPr lang="zh-CN" altLang="en-US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631504" y="1916832"/>
            <a:ext cx="8352928" cy="1245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dirty="0" smtClean="0">
                <a:latin typeface="+mn-ea"/>
              </a:rPr>
              <a:t>       </a:t>
            </a:r>
            <a:r>
              <a:rPr lang="zh-CN" altLang="en-US" sz="1600" dirty="0">
                <a:latin typeface="+mn-ea"/>
              </a:rPr>
              <a:t> 本课程针对润泽科技数据</a:t>
            </a:r>
            <a:r>
              <a:rPr lang="zh-CN" altLang="en-US" sz="1600" dirty="0" smtClean="0">
                <a:latin typeface="+mn-ea"/>
              </a:rPr>
              <a:t>中心</a:t>
            </a:r>
            <a:r>
              <a:rPr lang="en-US" altLang="zh-CN" sz="1600" dirty="0" smtClean="0">
                <a:latin typeface="+mn-ea"/>
              </a:rPr>
              <a:t>IDC</a:t>
            </a:r>
            <a:r>
              <a:rPr lang="zh-CN" altLang="en-US" sz="1600" dirty="0">
                <a:latin typeface="+mn-ea"/>
              </a:rPr>
              <a:t>部门运维团队人员进行</a:t>
            </a:r>
            <a:r>
              <a:rPr lang="zh-CN" altLang="en-US" sz="1600" dirty="0" smtClean="0">
                <a:latin typeface="+mn-ea"/>
              </a:rPr>
              <a:t>，使</a:t>
            </a:r>
            <a:r>
              <a:rPr lang="zh-CN" altLang="en-US" sz="1600" dirty="0">
                <a:latin typeface="+mn-ea"/>
              </a:rPr>
              <a:t>相关人员</a:t>
            </a:r>
            <a:r>
              <a:rPr lang="zh-CN" altLang="en-US" sz="1600" dirty="0" smtClean="0">
                <a:latin typeface="+mn-ea"/>
              </a:rPr>
              <a:t>掌握列头柜维护操作流程</a:t>
            </a:r>
            <a:r>
              <a:rPr lang="zh-CN" altLang="en-US" sz="1600" dirty="0">
                <a:latin typeface="+mn-ea"/>
              </a:rPr>
              <a:t>的相关步骤及操作过程中的安全注意事项等内容，以进一步提高润泽科技数据中心运维人员维护操作水平。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1631504" y="4149080"/>
            <a:ext cx="8352928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 smtClean="0">
                <a:latin typeface="+mn-ea"/>
              </a:rPr>
              <a:t>       该</a:t>
            </a:r>
            <a:r>
              <a:rPr lang="zh-CN" altLang="en-US" sz="1600" dirty="0">
                <a:latin typeface="+mn-ea"/>
              </a:rPr>
              <a:t>课程考核合格分数线</a:t>
            </a:r>
            <a:r>
              <a:rPr lang="zh-CN" altLang="en-US" sz="1600" dirty="0" smtClean="0">
                <a:latin typeface="+mn-ea"/>
              </a:rPr>
              <a:t>为</a:t>
            </a:r>
            <a:r>
              <a:rPr lang="en-US" altLang="zh-CN" sz="1600" dirty="0" smtClean="0">
                <a:latin typeface="+mn-ea"/>
              </a:rPr>
              <a:t>90</a:t>
            </a:r>
            <a:r>
              <a:rPr lang="zh-CN" altLang="en-US" sz="1600" dirty="0">
                <a:latin typeface="+mn-ea"/>
              </a:rPr>
              <a:t>分， 参训人员需要</a:t>
            </a:r>
            <a:r>
              <a:rPr lang="zh-CN" altLang="en-US" sz="1600" dirty="0" smtClean="0">
                <a:latin typeface="+mn-ea"/>
              </a:rPr>
              <a:t>掌握维护操作流程</a:t>
            </a:r>
            <a:r>
              <a:rPr lang="zh-CN" altLang="en-US" sz="1600" dirty="0">
                <a:latin typeface="+mn-ea"/>
              </a:rPr>
              <a:t>相关操作步骤，安全注意事项等内容，确保操作人员熟知熟会。</a:t>
            </a:r>
            <a:endParaRPr lang="en-US" altLang="zh-CN" sz="1600" dirty="0"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25" name="直接连接符 24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5154940" y="17728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5154940" y="206084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159490" y="184482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2424754" y="1873807"/>
            <a:ext cx="7775701" cy="810099"/>
            <a:chOff x="3504874" y="1353111"/>
            <a:chExt cx="5182251" cy="1057946"/>
          </a:xfrm>
        </p:grpSpPr>
        <p:sp>
          <p:nvSpPr>
            <p:cNvPr id="33" name="矩形 3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培训目标及培训要求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424754" y="2759787"/>
            <a:ext cx="7775702" cy="810099"/>
            <a:chOff x="3504874" y="2510154"/>
            <a:chExt cx="5182252" cy="1057946"/>
          </a:xfrm>
        </p:grpSpPr>
        <p:sp>
          <p:nvSpPr>
            <p:cNvPr id="38" name="矩形 3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62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3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+mn-ea"/>
                </a:rPr>
                <a:t>设备介绍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2424754" y="3645767"/>
            <a:ext cx="7775701" cy="810099"/>
            <a:chOff x="3504874" y="3667198"/>
            <a:chExt cx="5182251" cy="1057946"/>
          </a:xfrm>
        </p:grpSpPr>
        <p:sp>
          <p:nvSpPr>
            <p:cNvPr id="65" name="矩形 64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67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68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+mn-ea"/>
                  <a:sym typeface="+mn-ea"/>
                </a:rPr>
                <a:t>机房列头柜维护操作流程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文本框 3"/>
          <p:cNvSpPr txBox="1"/>
          <p:nvPr/>
        </p:nvSpPr>
        <p:spPr>
          <a:xfrm>
            <a:off x="983432" y="1557947"/>
            <a:ext cx="10369152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sz="2000" b="1" dirty="0">
                <a:latin typeface="华文宋体" panose="02010600040101010101" pitchFamily="2" charset="-122"/>
                <a:ea typeface="华文宋体" panose="02010600040101010101" pitchFamily="2" charset="-122"/>
              </a:rPr>
              <a:t>基本含义：</a:t>
            </a:r>
            <a:endParaRPr lang="zh-CN" altLang="en-US" sz="2000" b="1" dirty="0">
              <a:latin typeface="华文宋体" panose="02010600040101010101" pitchFamily="2" charset="-122"/>
              <a:ea typeface="华文宋体" panose="02010600040101010101" pitchFamily="2" charset="-122"/>
            </a:endParaRPr>
          </a:p>
          <a:p>
            <a:pPr algn="l">
              <a:lnSpc>
                <a:spcPct val="200000"/>
              </a:lnSpc>
            </a:pPr>
            <a:r>
              <a:rPr lang="en-US" altLang="zh-CN" dirty="0" smtClean="0"/>
              <a:t>        列头柜从字面意义上就知道是位于一列机柜端头的柜子</a:t>
            </a:r>
            <a:r>
              <a:rPr lang="en-US" altLang="zh-CN" dirty="0"/>
              <a:t>。</a:t>
            </a:r>
            <a:r>
              <a:rPr lang="en-US" altLang="zh-CN" dirty="0" smtClean="0"/>
              <a:t>其实列头柜只是一个比较形象的设备管理与分配机柜的定义</a:t>
            </a:r>
            <a:r>
              <a:rPr lang="en-US" altLang="zh-CN" dirty="0"/>
              <a:t>，它的摆放位置很多情况下是位于一列机柜的一个端头，但实际上它可以位于一列机柜的任何位置上</a:t>
            </a:r>
            <a:r>
              <a:rPr lang="en-US" altLang="zh-CN" dirty="0" smtClean="0"/>
              <a:t>，甚至单独放置。</a:t>
            </a:r>
            <a:endParaRPr lang="en-US" altLang="zh-CN" dirty="0" smtClean="0"/>
          </a:p>
          <a:p>
            <a:pPr algn="l">
              <a:lnSpc>
                <a:spcPct val="200000"/>
              </a:lnSpc>
            </a:pPr>
            <a:r>
              <a:rPr lang="en-US" altLang="zh-CN" dirty="0">
                <a:sym typeface="+mn-ea"/>
              </a:rPr>
              <a:t> </a:t>
            </a:r>
            <a:r>
              <a:rPr lang="en-US" altLang="zh-CN" dirty="0" smtClean="0">
                <a:sym typeface="+mn-ea"/>
              </a:rPr>
              <a:t>       列头柜一般分为强电列头柜和弱电列头柜两种</a:t>
            </a:r>
            <a:r>
              <a:rPr lang="en-US" altLang="zh-CN" dirty="0">
                <a:sym typeface="+mn-ea"/>
              </a:rPr>
              <a:t>。强电列头柜是管理和分配市电或UPS电的设备，</a:t>
            </a:r>
            <a:r>
              <a:rPr lang="en-US" altLang="zh-CN" dirty="0" smtClean="0">
                <a:sym typeface="+mn-ea"/>
              </a:rPr>
              <a:t>常位于一列机柜的端头</a:t>
            </a:r>
            <a:r>
              <a:rPr lang="en-US" altLang="zh-CN" dirty="0">
                <a:sym typeface="+mn-ea"/>
              </a:rPr>
              <a:t>。对于有容错要求的机房，强电列头柜通常位于一列机柜的两个端头，以达到容错（n+n）的目的</a:t>
            </a:r>
            <a:r>
              <a:rPr lang="en-US" altLang="zh-CN" dirty="0" smtClean="0">
                <a:sym typeface="+mn-ea"/>
              </a:rPr>
              <a:t>。弱电列头柜主要用于网络布线中线缆的分配</a:t>
            </a:r>
            <a:r>
              <a:rPr lang="en-US" altLang="zh-CN" dirty="0">
                <a:sym typeface="+mn-ea"/>
              </a:rPr>
              <a:t>。</a:t>
            </a:r>
            <a:endParaRPr lang="en-US" altLang="zh-CN" dirty="0"/>
          </a:p>
          <a:p>
            <a:pPr algn="l"/>
            <a:endParaRPr lang="en-US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设备介绍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+mn-ea"/>
              </a:rPr>
              <a:t>设备介绍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  <p:sp>
        <p:nvSpPr>
          <p:cNvPr id="3" name="下箭头 2"/>
          <p:cNvSpPr/>
          <p:nvPr/>
        </p:nvSpPr>
        <p:spPr>
          <a:xfrm>
            <a:off x="2711624" y="1700808"/>
            <a:ext cx="1296144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071664" y="1774557"/>
            <a:ext cx="504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</a:rPr>
              <a:t>A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9" name="下箭头 8"/>
          <p:cNvSpPr/>
          <p:nvPr/>
        </p:nvSpPr>
        <p:spPr>
          <a:xfrm>
            <a:off x="5159896" y="1709450"/>
            <a:ext cx="1296144" cy="97840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519936" y="1774557"/>
            <a:ext cx="5040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</a:rPr>
              <a:t>B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919536" y="2888940"/>
            <a:ext cx="5472608" cy="266429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2783632" y="1124744"/>
            <a:ext cx="1220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UPS</a:t>
            </a:r>
            <a:r>
              <a:rPr lang="zh-CN" altLang="en-US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电源</a:t>
            </a:r>
            <a:r>
              <a:rPr lang="en-US" altLang="zh-CN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A</a:t>
            </a:r>
            <a:endParaRPr lang="zh-CN" altLang="en-US" sz="20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26782" y="1124744"/>
            <a:ext cx="12202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UPS</a:t>
            </a:r>
            <a:r>
              <a:rPr lang="zh-CN" altLang="en-US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电源</a:t>
            </a:r>
            <a:r>
              <a:rPr lang="en-US" altLang="zh-CN" sz="20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B</a:t>
            </a:r>
            <a:endParaRPr lang="zh-CN" altLang="en-US" sz="20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3359696" y="2924944"/>
            <a:ext cx="0" cy="45720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3359696" y="3789040"/>
            <a:ext cx="0" cy="432048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3215680" y="3331840"/>
            <a:ext cx="144016" cy="45720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H="1">
            <a:off x="2711624" y="4221088"/>
            <a:ext cx="1296144" cy="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2783632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2783632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2639616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3143672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3143672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2999656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3575720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3575720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3431704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3935760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3935760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791744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>
            <a:off x="5807968" y="2924944"/>
            <a:ext cx="0" cy="45720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5807968" y="3789040"/>
            <a:ext cx="0" cy="432048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5663952" y="3356992"/>
            <a:ext cx="144016" cy="45720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 flipH="1">
            <a:off x="5159896" y="4221088"/>
            <a:ext cx="1296144" cy="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5231904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5231904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5087888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>
            <a:off x="5591944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5591944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5447928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1" name="直接连接符 60"/>
          <p:cNvCxnSpPr/>
          <p:nvPr/>
        </p:nvCxnSpPr>
        <p:spPr>
          <a:xfrm>
            <a:off x="6023992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2" name="直接连接符 61"/>
          <p:cNvCxnSpPr/>
          <p:nvPr/>
        </p:nvCxnSpPr>
        <p:spPr>
          <a:xfrm>
            <a:off x="6023992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3" name="直接连接符 62"/>
          <p:cNvCxnSpPr/>
          <p:nvPr/>
        </p:nvCxnSpPr>
        <p:spPr>
          <a:xfrm>
            <a:off x="5879976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384032" y="4221088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384032" y="4797152"/>
            <a:ext cx="0" cy="360040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240016" y="4509120"/>
            <a:ext cx="144016" cy="288032"/>
          </a:xfrm>
          <a:prstGeom prst="line">
            <a:avLst/>
          </a:prstGeom>
          <a:ln>
            <a:solidFill>
              <a:srgbClr val="FF33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31" name="TextBox 1030"/>
          <p:cNvSpPr txBox="1"/>
          <p:nvPr/>
        </p:nvSpPr>
        <p:spPr>
          <a:xfrm>
            <a:off x="2423592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1-1A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2855640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1-2A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287688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1-3A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719736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1-4A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943872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1-1B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5372150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1-2B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804198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1-3B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6236246" y="5157192"/>
            <a:ext cx="50782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b="1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1-4B</a:t>
            </a:r>
            <a:endParaRPr lang="zh-CN" altLang="en-US" sz="1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1033" name="TextBox 1032"/>
          <p:cNvSpPr txBox="1"/>
          <p:nvPr/>
        </p:nvSpPr>
        <p:spPr>
          <a:xfrm>
            <a:off x="8040216" y="3018395"/>
            <a:ext cx="2952328" cy="216982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spcCol="90000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</a:rPr>
              <a:t>注意：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</a:rPr>
              <a:t>列头</a:t>
            </a:r>
            <a:r>
              <a:rPr lang="zh-CN" altLang="en-US" dirty="0" smtClean="0">
                <a:solidFill>
                  <a:schemeClr val="bg1"/>
                </a:solidFill>
              </a:rPr>
              <a:t>柜是机房供电的核心设备，列头柜故障或</a:t>
            </a:r>
            <a:r>
              <a:rPr lang="zh-CN" altLang="en-US" dirty="0">
                <a:solidFill>
                  <a:schemeClr val="bg1"/>
                </a:solidFill>
              </a:rPr>
              <a:t>误操作</a:t>
            </a:r>
            <a:r>
              <a:rPr lang="zh-CN" altLang="en-US" dirty="0" smtClean="0">
                <a:solidFill>
                  <a:schemeClr val="bg1"/>
                </a:solidFill>
              </a:rPr>
              <a:t>直接影响客户服务器的正常供电。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034" name="椭圆 1033"/>
          <p:cNvSpPr/>
          <p:nvPr/>
        </p:nvSpPr>
        <p:spPr>
          <a:xfrm>
            <a:off x="6600056" y="4653136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6752456" y="4653136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椭圆 78"/>
          <p:cNvSpPr/>
          <p:nvPr/>
        </p:nvSpPr>
        <p:spPr>
          <a:xfrm>
            <a:off x="6888088" y="4653136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4106065" y="467942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4250081" y="467942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4394097" y="467942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1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4" grpId="0"/>
      <p:bldP spid="9" grpId="0" bldLvl="0" animBg="1"/>
      <p:bldP spid="10" grpId="0"/>
      <p:bldP spid="5" grpId="0" bldLvl="0" animBg="1"/>
      <p:bldP spid="11" grpId="0"/>
      <p:bldP spid="13" grpId="0"/>
      <p:bldP spid="1031" grpId="0"/>
      <p:bldP spid="68" grpId="0"/>
      <p:bldP spid="69" grpId="0"/>
      <p:bldP spid="70" grpId="0"/>
      <p:bldP spid="71" grpId="0"/>
      <p:bldP spid="72" grpId="0"/>
      <p:bldP spid="73" grpId="0"/>
      <p:bldP spid="74" grpId="0"/>
      <p:bldP spid="1033" grpId="0" bldLvl="0" animBg="1"/>
      <p:bldP spid="1034" grpId="0" bldLvl="0" animBg="1"/>
      <p:bldP spid="78" grpId="0" bldLvl="0" animBg="1"/>
      <p:bldP spid="79" grpId="0" bldLvl="0" animBg="1"/>
      <p:bldP spid="81" grpId="0" bldLvl="0" animBg="1"/>
      <p:bldP spid="82" grpId="0" bldLvl="0" animBg="1"/>
      <p:bldP spid="83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设备介绍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文本框 6"/>
          <p:cNvSpPr txBox="1"/>
          <p:nvPr/>
        </p:nvSpPr>
        <p:spPr>
          <a:xfrm>
            <a:off x="2711450" y="1221740"/>
            <a:ext cx="5003165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200000"/>
              </a:lnSpc>
            </a:pPr>
            <a:r>
              <a:rPr lang="en-US" altLang="zh-CN" dirty="0">
                <a:sym typeface="+mn-ea"/>
              </a:rPr>
              <a:t>1</a:t>
            </a:r>
            <a:r>
              <a:rPr lang="zh-CN" altLang="en-US" dirty="0">
                <a:sym typeface="+mn-ea"/>
              </a:rPr>
              <a:t>、</a:t>
            </a:r>
            <a:r>
              <a:rPr lang="zh-CN" altLang="en-US" dirty="0">
                <a:sym typeface="+mn-ea"/>
              </a:rPr>
              <a:t>检查列头柜上双路电源指示灯为常亮状态；</a:t>
            </a:r>
            <a:endParaRPr lang="zh-CN" altLang="en-US" dirty="0">
              <a:sym typeface="+mn-ea"/>
            </a:endParaRPr>
          </a:p>
          <a:p>
            <a:pPr algn="l">
              <a:lnSpc>
                <a:spcPct val="200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、声光报警器指示应为常灭，如有报警可查询报警信息，发现超流按照流程给业务支撑发送邮件</a:t>
            </a:r>
            <a:endParaRPr lang="zh-CN" altLang="en-US" dirty="0"/>
          </a:p>
          <a:p>
            <a:pPr algn="l">
              <a:lnSpc>
                <a:spcPct val="200000"/>
              </a:lnSpc>
            </a:pPr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/>
              <a:t>A/B</a:t>
            </a:r>
            <a:r>
              <a:rPr lang="zh-CN" altLang="en-US" dirty="0"/>
              <a:t>主断路器及</a:t>
            </a:r>
            <a:r>
              <a:rPr lang="en-US" altLang="zh-CN" dirty="0"/>
              <a:t>PDU</a:t>
            </a:r>
            <a:r>
              <a:rPr lang="zh-CN" altLang="en-US" dirty="0"/>
              <a:t>断路器未有故障断开状态</a:t>
            </a:r>
            <a:endParaRPr lang="zh-CN" altLang="en-US" dirty="0"/>
          </a:p>
          <a:p>
            <a:pPr algn="l">
              <a:lnSpc>
                <a:spcPct val="200000"/>
              </a:lnSpc>
            </a:pPr>
            <a:r>
              <a:rPr lang="en-US" altLang="zh-CN" dirty="0"/>
              <a:t>4</a:t>
            </a:r>
            <a:r>
              <a:rPr lang="zh-CN" altLang="en-US" dirty="0"/>
              <a:t>、避雷器应在闭合位置</a:t>
            </a:r>
            <a:endParaRPr lang="zh-CN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06526" y="1769010"/>
            <a:ext cx="675005" cy="367621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3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华文宋体" panose="02010600040101010101" pitchFamily="2" charset="-122"/>
                <a:ea typeface="华文宋体" panose="02010600040101010101" pitchFamily="2" charset="-122"/>
              </a:rPr>
              <a:t>列头柜的运行状态</a:t>
            </a:r>
            <a:endParaRPr lang="zh-CN" altLang="en-US" sz="3200" b="1" dirty="0">
              <a:solidFill>
                <a:schemeClr val="tx2">
                  <a:lumMod val="60000"/>
                  <a:lumOff val="40000"/>
                </a:schemeClr>
              </a:solidFill>
              <a:latin typeface="华文宋体" panose="02010600040101010101" pitchFamily="2" charset="-122"/>
              <a:ea typeface="华文宋体" panose="02010600040101010101" pitchFamily="2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38165" y="4371340"/>
            <a:ext cx="2301875" cy="161861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650" y="1221740"/>
            <a:ext cx="3095625" cy="4768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4" grpId="2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pic>
        <p:nvPicPr>
          <p:cNvPr id="1026" name="Picture 2" descr="C:\Users\Administrator\Desktop\ec367dc8f4554a9218454740154e68d.jpg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091444" y="1808820"/>
            <a:ext cx="4752528" cy="3672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istrator\Desktop\9fefc30a47aa8c737830a56f0cbe34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4032" y="1268760"/>
            <a:ext cx="4320480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  <a:latin typeface="+mn-ea"/>
              </a:rPr>
              <a:t>设备介绍</a:t>
            </a:r>
            <a:endParaRPr lang="zh-CN" altLang="en-US" sz="2400" b="1" dirty="0"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3" name="直接连接符 2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5154940" y="17728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5159490" y="202299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4940" y="2255416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206084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5159490" y="1844824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/>
          <p:cNvGrpSpPr/>
          <p:nvPr/>
        </p:nvGrpSpPr>
        <p:grpSpPr>
          <a:xfrm>
            <a:off x="2424754" y="1873807"/>
            <a:ext cx="7775701" cy="810099"/>
            <a:chOff x="3504874" y="1353111"/>
            <a:chExt cx="5182251" cy="1057946"/>
          </a:xfrm>
        </p:grpSpPr>
        <p:sp>
          <p:nvSpPr>
            <p:cNvPr id="11" name="矩形 10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4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培训目标及培训要求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424754" y="2759787"/>
            <a:ext cx="7775702" cy="810099"/>
            <a:chOff x="3504874" y="2510154"/>
            <a:chExt cx="5182252" cy="1057946"/>
          </a:xfrm>
        </p:grpSpPr>
        <p:sp>
          <p:nvSpPr>
            <p:cNvPr id="16" name="矩形 15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8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9" name="TextBox 81"/>
            <p:cNvSpPr txBox="1"/>
            <p:nvPr/>
          </p:nvSpPr>
          <p:spPr>
            <a:xfrm>
              <a:off x="5269498" y="2873327"/>
              <a:ext cx="3417628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  <a:latin typeface="+mn-ea"/>
                </a:rPr>
                <a:t>设备介绍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424754" y="3645767"/>
            <a:ext cx="7775701" cy="810099"/>
            <a:chOff x="3504874" y="3667198"/>
            <a:chExt cx="5182251" cy="1057946"/>
          </a:xfrm>
        </p:grpSpPr>
        <p:sp>
          <p:nvSpPr>
            <p:cNvPr id="21" name="矩形 20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 w="3175">
              <a:solidFill>
                <a:schemeClr val="bg1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3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4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+mn-ea"/>
                  <a:sym typeface="+mn-ea"/>
                </a:rPr>
                <a:t>机房列头柜维护操作流程</a:t>
              </a:r>
              <a:endParaRPr lang="zh-CN" altLang="en-US" sz="1600" b="1" dirty="0">
                <a:solidFill>
                  <a:schemeClr val="bg1"/>
                </a:solidFill>
                <a:latin typeface="+mn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743470a8-d673-4ddb-be1d-c0750f9fe17e}"/>
</p:tagLst>
</file>

<file path=ppt/tags/tag2.xml><?xml version="1.0" encoding="utf-8"?>
<p:tagLst xmlns:p="http://schemas.openxmlformats.org/presentationml/2006/main">
  <p:tag name="KSO_WM_UNIT_TABLE_BEAUTIFY" val="smartTable{4d6317c0-c3dd-4aa7-acdc-f6bd398aeed9}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0</TotalTime>
  <Words>1353</Words>
  <Application>WPS 演示</Application>
  <PresentationFormat>自定义</PresentationFormat>
  <Paragraphs>218</Paragraphs>
  <Slides>17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宋体</vt:lpstr>
      <vt:lpstr>Wingdings</vt:lpstr>
      <vt:lpstr>Impact</vt:lpstr>
      <vt:lpstr>Copperplate Gothic Bold</vt:lpstr>
      <vt:lpstr>华康俪金黑W8</vt:lpstr>
      <vt:lpstr>黑体</vt:lpstr>
      <vt:lpstr>华文宋体</vt:lpstr>
      <vt:lpstr>仿宋</vt:lpstr>
      <vt:lpstr>微软雅黑</vt:lpstr>
      <vt:lpstr>Arial Unicode MS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多吉</dc:creator>
  <cp:lastModifiedBy>Administrator</cp:lastModifiedBy>
  <cp:revision>490</cp:revision>
  <dcterms:created xsi:type="dcterms:W3CDTF">2014-01-11T15:22:00Z</dcterms:created>
  <dcterms:modified xsi:type="dcterms:W3CDTF">2019-10-16T07:16:40Z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2052-11.1.0.9098</vt:lpwstr>
  </property>
</Properties>
</file>

<file path=docProps/thumbnail.jpeg>
</file>